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7" r:id="rId2"/>
    <p:sldId id="292" r:id="rId3"/>
    <p:sldId id="294" r:id="rId4"/>
    <p:sldId id="308" r:id="rId5"/>
    <p:sldId id="296" r:id="rId6"/>
    <p:sldId id="297" r:id="rId7"/>
    <p:sldId id="298" r:id="rId8"/>
    <p:sldId id="307" r:id="rId9"/>
    <p:sldId id="301" r:id="rId10"/>
    <p:sldId id="306" r:id="rId11"/>
    <p:sldId id="302" r:id="rId12"/>
    <p:sldId id="303" r:id="rId13"/>
    <p:sldId id="304" r:id="rId14"/>
    <p:sldId id="305" r:id="rId15"/>
  </p:sldIdLst>
  <p:sldSz cx="6858000" cy="9906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FFFE0"/>
    <a:srgbClr val="C2C2C2"/>
    <a:srgbClr val="7B7B7B"/>
    <a:srgbClr val="FFFFFF"/>
    <a:srgbClr val="ED69E7"/>
    <a:srgbClr val="7BAFDF"/>
    <a:srgbClr val="A7A7A7"/>
    <a:srgbClr val="B8B8B8"/>
    <a:srgbClr val="9DC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>
        <p:scale>
          <a:sx n="150" d="100"/>
          <a:sy n="150" d="100"/>
        </p:scale>
        <p:origin x="1686" y="-4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73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63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3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4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67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89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88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96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2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94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E650C-9851-4955-817A-266A9DC82F1C}" type="datetimeFigureOut">
              <a:rPr lang="zh-TW" altLang="en-US" smtClean="0"/>
              <a:t>2022/10/8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5FE2-4F4F-4422-A223-20448A3C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05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25EU9Tgj3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file/d/1pPIgWxTNUGuXUlU4VmtzSydkpVkptgqh/view?usp=sharing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U08410006/CO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vY0aevmN22kQlAM63taV96ZIbkiPDYPE/edit?usp=sharing&amp;ouid=111294208480659798464&amp;rtpof=true&amp;sd=true" TargetMode="External"/><Relationship Id="rId4" Type="http://schemas.openxmlformats.org/officeDocument/2006/relationships/hyperlink" Target="https://github.com/Amanda70106/stock-price-predi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1n_Zc4X5fg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mWt7UbQhJQQ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drive.google.com/file/d/1-ehxxDdrl9Km-UHHjV6GjMP8Lb0ifvED/view?usp=shar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F67FF91-7210-4C4F-BEB6-BE581D8C2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42703"/>
              </p:ext>
            </p:extLst>
          </p:nvPr>
        </p:nvGraphicFramePr>
        <p:xfrm>
          <a:off x="380996" y="5015392"/>
          <a:ext cx="6236370" cy="47596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507">
                  <a:extLst>
                    <a:ext uri="{9D8B030D-6E8A-4147-A177-3AD203B41FA5}">
                      <a16:colId xmlns:a16="http://schemas.microsoft.com/office/drawing/2014/main" val="3518634479"/>
                    </a:ext>
                  </a:extLst>
                </a:gridCol>
                <a:gridCol w="1419727">
                  <a:extLst>
                    <a:ext uri="{9D8B030D-6E8A-4147-A177-3AD203B41FA5}">
                      <a16:colId xmlns:a16="http://schemas.microsoft.com/office/drawing/2014/main" val="182600890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3118238170"/>
                    </a:ext>
                  </a:extLst>
                </a:gridCol>
                <a:gridCol w="1275345">
                  <a:extLst>
                    <a:ext uri="{9D8B030D-6E8A-4147-A177-3AD203B41FA5}">
                      <a16:colId xmlns:a16="http://schemas.microsoft.com/office/drawing/2014/main" val="2312997562"/>
                    </a:ext>
                  </a:extLst>
                </a:gridCol>
              </a:tblGrid>
              <a:tr h="26748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專案來源</a:t>
                      </a: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專案工具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748686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ICCCN22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endParaRPr lang="en-US" altLang="zh-TW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論文撰寫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[1]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郭建志 教授實驗室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Python, latex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2021/9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~ Now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4370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NLP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ASR, TTS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中研院 高明達 教授</a:t>
                      </a:r>
                      <a:endParaRPr lang="en-US" altLang="zh-TW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實驗室實習</a:t>
                      </a: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bash, 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ython, 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</a:t>
                      </a: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2021/7 ~ Now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519602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程式競賽教學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程式競賽社團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C++</a:t>
                      </a: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2020/9 ~ Now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65831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網頁維護 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中正大學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HTML, JS, PHP, MySQL</a:t>
                      </a: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2020/1 ~ Now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493154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Google Map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點擊系統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[2]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互聯科技的</a:t>
                      </a:r>
                      <a:endParaRPr lang="en-US" altLang="zh-TW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Side Project</a:t>
                      </a: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PHP, </a:t>
                      </a:r>
                      <a:r>
                        <a:rPr lang="en-US" altLang="zh-TW" sz="10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BeautifulSoup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Python, </a:t>
                      </a:r>
                      <a:r>
                        <a:rPr 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Selenium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2022/1 ~ 2022/2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662612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ADPLL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[3]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ADIC</a:t>
                      </a:r>
                      <a:r>
                        <a:rPr lang="zh-TW" alt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高等數位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積體電路 課程</a:t>
                      </a: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HSPICE, AMS,</a:t>
                      </a:r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Ultrasim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2021/9 ~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2022/1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473687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CPU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設計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相鄰兩質數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[4]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CO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計算機組織 課程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FPGA,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NEXYS4,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Vivado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2021/9 ~ 2022/1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93505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股價漲跌預測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[5]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大數據與資料分析專題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2022/3 ~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2022/5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257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臺印人才媒合用的聊天機器人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[6]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軟體工程 課程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Vue, Flask, Python, bash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2021/9 ~ 2022/1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337105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WePlay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連連看遊戲的輔助程式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[7]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Side Project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 (DFS, OpenCV,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pyautogui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2021/7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~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2021/7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062699"/>
                  </a:ext>
                </a:extLst>
              </a:tr>
              <a:tr h="476057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64-bit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浮點數乘法器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[8]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DIC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數位積體電路 課程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Synthesis (Genus)</a:t>
                      </a:r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APR 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0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Innovus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),</a:t>
                      </a:r>
                    </a:p>
                    <a:p>
                      <a:pPr algn="l" fontAlgn="ctr"/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Verilog, DRC</a:t>
                      </a:r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LVS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2021/2 ~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2021/6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77040"/>
                  </a:ext>
                </a:extLst>
              </a:tr>
              <a:tr h="365101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網頁維護 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華文哲學百科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HTML, JS, PHP, MySQL</a:t>
                      </a:r>
                    </a:p>
                  </a:txBody>
                  <a:tcPr marL="7394" marR="7394" marT="739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2020/1 ~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2021/12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728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53266"/>
              </p:ext>
            </p:extLst>
          </p:nvPr>
        </p:nvGraphicFramePr>
        <p:xfrm>
          <a:off x="1249349" y="571289"/>
          <a:ext cx="3449155" cy="1215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6797">
                  <a:extLst>
                    <a:ext uri="{9D8B030D-6E8A-4147-A177-3AD203B41FA5}">
                      <a16:colId xmlns:a16="http://schemas.microsoft.com/office/drawing/2014/main" val="3401270634"/>
                    </a:ext>
                  </a:extLst>
                </a:gridCol>
                <a:gridCol w="894119">
                  <a:extLst>
                    <a:ext uri="{9D8B030D-6E8A-4147-A177-3AD203B41FA5}">
                      <a16:colId xmlns:a16="http://schemas.microsoft.com/office/drawing/2014/main" val="1490174419"/>
                    </a:ext>
                  </a:extLst>
                </a:gridCol>
                <a:gridCol w="721439">
                  <a:extLst>
                    <a:ext uri="{9D8B030D-6E8A-4147-A177-3AD203B41FA5}">
                      <a16:colId xmlns:a16="http://schemas.microsoft.com/office/drawing/2014/main" val="423937957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297370572"/>
                    </a:ext>
                  </a:extLst>
                </a:gridCol>
              </a:tblGrid>
              <a:tr h="1908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鄭采玲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305371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Phone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0987-900-113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83521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E-mail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wendyanime12@gmail.com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00127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Skills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C, C++, Python, Verilog, PHP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93254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College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國立中正大學 資工系 四年級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16794"/>
                  </a:ext>
                </a:extLst>
              </a:tr>
              <a:tr h="1908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93.66/100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Ranking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TW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/91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83033"/>
                  </a:ext>
                </a:extLst>
              </a:tr>
            </a:tbl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41ADA9AC-10E6-44C6-BD15-B4696EA3EF84}"/>
              </a:ext>
            </a:extLst>
          </p:cNvPr>
          <p:cNvSpPr/>
          <p:nvPr/>
        </p:nvSpPr>
        <p:spPr>
          <a:xfrm>
            <a:off x="380996" y="1835292"/>
            <a:ext cx="6236370" cy="315471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1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Awards</a:t>
            </a:r>
            <a:endParaRPr lang="zh-TW" altLang="en-US" sz="16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B21F60-B408-4D71-A022-A1D084EC74CF}"/>
              </a:ext>
            </a:extLst>
          </p:cNvPr>
          <p:cNvSpPr/>
          <p:nvPr/>
        </p:nvSpPr>
        <p:spPr>
          <a:xfrm>
            <a:off x="380999" y="254041"/>
            <a:ext cx="4286156" cy="315471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1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Personal Information</a:t>
            </a:r>
            <a:endParaRPr lang="zh-TW" altLang="en-US" sz="16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C582A9-CBA4-4605-BCF2-1609067E59A6}"/>
              </a:ext>
            </a:extLst>
          </p:cNvPr>
          <p:cNvSpPr/>
          <p:nvPr/>
        </p:nvSpPr>
        <p:spPr>
          <a:xfrm>
            <a:off x="380996" y="4718560"/>
            <a:ext cx="6236370" cy="315471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1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Experiences</a:t>
            </a:r>
            <a:endParaRPr lang="zh-TW" altLang="en-US" sz="16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B796F0B-0BD8-46C3-BF56-7C4E395E5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78948"/>
              </p:ext>
            </p:extLst>
          </p:nvPr>
        </p:nvGraphicFramePr>
        <p:xfrm>
          <a:off x="764005" y="2135842"/>
          <a:ext cx="5329990" cy="25236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065">
                  <a:extLst>
                    <a:ext uri="{9D8B030D-6E8A-4147-A177-3AD203B41FA5}">
                      <a16:colId xmlns:a16="http://schemas.microsoft.com/office/drawing/2014/main" val="2856133249"/>
                    </a:ext>
                  </a:extLst>
                </a:gridCol>
                <a:gridCol w="2611866">
                  <a:extLst>
                    <a:ext uri="{9D8B030D-6E8A-4147-A177-3AD203B41FA5}">
                      <a16:colId xmlns:a16="http://schemas.microsoft.com/office/drawing/2014/main" val="1055704270"/>
                    </a:ext>
                  </a:extLst>
                </a:gridCol>
                <a:gridCol w="1892059">
                  <a:extLst>
                    <a:ext uri="{9D8B030D-6E8A-4147-A177-3AD203B41FA5}">
                      <a16:colId xmlns:a16="http://schemas.microsoft.com/office/drawing/2014/main" val="2017798428"/>
                    </a:ext>
                  </a:extLst>
                </a:gridCol>
              </a:tblGrid>
              <a:tr h="239926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17" marR="9017" marT="90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　獲獎項目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17" marR="9017" marT="90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獲獎名次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17" marR="9017" marT="90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434723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108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學年度 上學期書卷獎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第一名 平均 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95.63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004513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108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學年度 下學期書卷獎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第二名 平均 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93.4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982693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108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*CCPC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中區程式競賽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佳作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316005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109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*NCPC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全國大專電腦軟體設計競賽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佳作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8323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109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 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CCPC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中區程式競賽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第一名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17933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110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 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NCPC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全國大專電腦軟體設計競賽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第四名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南區第一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06925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110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*ICPC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國際大學生程式競賽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銀牌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54201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110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 </a:t>
                      </a: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CCPC 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中區程式競賽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第二名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82944"/>
                  </a:ext>
                </a:extLst>
              </a:tr>
              <a:tr h="208023"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110</a:t>
                      </a: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學年度 上學期書卷獎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TW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第二名 平均 </a:t>
                      </a:r>
                      <a:r>
                        <a:rPr lang="en-US" altLang="zh-TW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95.69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16714"/>
                  </a:ext>
                </a:extLst>
              </a:tr>
              <a:tr h="208023">
                <a:tc gridSpan="2">
                  <a:txBody>
                    <a:bodyPr/>
                    <a:lstStyle/>
                    <a:p>
                      <a:r>
                        <a:rPr lang="en-US" altLang="zh-TW" sz="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*CCPC = Central College Programming Competition</a:t>
                      </a:r>
                      <a:endParaRPr lang="zh-TW" altLang="zh-TW" sz="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*NCPC = National Collegiate Programming Contest</a:t>
                      </a:r>
                      <a:endParaRPr lang="zh-TW" altLang="zh-TW" sz="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*ICPC = International Collegiate Programming Contest</a:t>
                      </a:r>
                      <a:endParaRPr lang="zh-TW" altLang="zh-TW" sz="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zh-TW" sz="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spcAft>
                          <a:spcPts val="0"/>
                        </a:spcAft>
                      </a:pP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24784"/>
                  </a:ext>
                </a:extLst>
              </a:tr>
            </a:tbl>
          </a:graphicData>
        </a:graphic>
      </p:graphicFrame>
      <p:pic>
        <p:nvPicPr>
          <p:cNvPr id="1026" name="Picture 2" descr="https://lh3.googleusercontent.com/Crbe5TaabuK79u052bDm4Q7A0HpB4b-Beldj7xC38Z1tFS_peu2ttm-mToSzJABTryITVG0R0uO09i6EqY28vjXpnn54bm7PW00at_M8odmiq4-GzmBnQteDbTUZPKWWDc4JE7NDbgDPfC8vQrOkYozdt2PHe8rEM8INmXTOJS0kduf361bL9egmHobbBpQnfYQqKKkuyohWKNZQrPVQ4i5NpDdj14_Q_iEt_30ImXaZYy4-UeIIzeDYfpoH8OCNZqwF_r1BwQxsEhH2Ll3Pxh27sM-VfZVysN37h-ZTAjLUr6ESroh5EbK1EwRARqoS1mY9DtdIvMW3RYJBsMsjSRzbyXZg_Y3Fd0TpyigNuga7uaNnNZxBI8ytfe3Re0U1MStSdiKfJjXia7dm3vdwrCvKyk101xtYbutAUR14iRJULgTXgioxSSSFtf7hPvS-qp7TfqEc36EqHNmZrsmJ-TPqfD0mU0HiIV9R6Kfas1Af8a0peEM77KZqZl2RxX3wkmW8ZIAEnnqtx3JwylSefqVIWoypgg64Mkd9-gxeEzJYKABR6pt9s2M3S9IOEqeD_TxdDhDFcnxexiIkZnc5krBO9JwNHqRd9qtcteCIVaCJIcsORNL6wMyRTLVqoGVsC4kGEnZiYGgUIsqjXS820bVxBc1Xij0bIMR5fqLbxalTuQ9oDhnnY5ac0noZYflEy29CXPQR6MMnukuHQzs_Qb0=w703-h937-no?authuser=1">
            <a:extLst>
              <a:ext uri="{FF2B5EF4-FFF2-40B4-BE49-F238E27FC236}">
                <a16:creationId xmlns:a16="http://schemas.microsoft.com/office/drawing/2014/main" id="{E54F8F10-2E5A-4B3A-A5E6-7618EC53B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r="15143" b="14821"/>
          <a:stretch/>
        </p:blipFill>
        <p:spPr bwMode="auto">
          <a:xfrm>
            <a:off x="4667155" y="271754"/>
            <a:ext cx="1258586" cy="17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7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425486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ICPC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銀牌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DD18C-578C-4F65-BB88-51D9B7A7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9" y="847152"/>
            <a:ext cx="6256281" cy="8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425486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NCPC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佳作 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第四名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4CB155-0575-47BC-80C1-2F56BB869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17430" r="66" b="6536"/>
          <a:stretch/>
        </p:blipFill>
        <p:spPr>
          <a:xfrm rot="162097">
            <a:off x="-223180" y="3248252"/>
            <a:ext cx="3707187" cy="51685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AD05EC7-1D08-47FC-87D1-225BEDEBC6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b="3199"/>
          <a:stretch/>
        </p:blipFill>
        <p:spPr>
          <a:xfrm>
            <a:off x="3378580" y="3229335"/>
            <a:ext cx="3479420" cy="52720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878D12-87E4-444B-A358-AA4F8D66ADFE}"/>
              </a:ext>
            </a:extLst>
          </p:cNvPr>
          <p:cNvSpPr/>
          <p:nvPr/>
        </p:nvSpPr>
        <p:spPr>
          <a:xfrm>
            <a:off x="-288758" y="2959768"/>
            <a:ext cx="3479420" cy="36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25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2" y="174311"/>
            <a:ext cx="5069945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CCPC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佳作 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第二名 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第一名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EA03DB-EC09-4836-BEE4-47D345E2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54" y="743678"/>
            <a:ext cx="3024266" cy="45585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AC004A-C033-4F08-B6B6-32C8FC343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62" y="5297702"/>
            <a:ext cx="3155916" cy="45414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867EEA-A25F-4537-B180-0621FA5C4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4" y="5289172"/>
            <a:ext cx="2985288" cy="45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7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2" y="174311"/>
            <a:ext cx="5069945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校內賽佳作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57DEF6C-20E3-44E5-A842-57722CE00DD9}"/>
              </a:ext>
            </a:extLst>
          </p:cNvPr>
          <p:cNvGrpSpPr/>
          <p:nvPr/>
        </p:nvGrpSpPr>
        <p:grpSpPr>
          <a:xfrm>
            <a:off x="0" y="2779295"/>
            <a:ext cx="6866602" cy="5310241"/>
            <a:chOff x="-604929" y="2640833"/>
            <a:chExt cx="7471531" cy="556901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FAEE720-C893-45DC-8A31-7DFE065D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864" y="2640833"/>
              <a:ext cx="3761738" cy="556901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0DC51D3-A285-4B83-939D-AF8AE6C8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4929" y="2640833"/>
              <a:ext cx="3709793" cy="5569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41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2" y="174311"/>
            <a:ext cx="5069945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書卷獎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58D724-9F9D-4776-A196-FBD38D5AA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1" y="742119"/>
            <a:ext cx="5445105" cy="80890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21E3333-D778-4D91-818F-8BF504C4FD40}"/>
              </a:ext>
            </a:extLst>
          </p:cNvPr>
          <p:cNvSpPr txBox="1"/>
          <p:nvPr/>
        </p:nvSpPr>
        <p:spPr>
          <a:xfrm>
            <a:off x="434030" y="8985099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*大一下因為有兩位第二名，我抽籤抽輸了，所以沒有獎狀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*大三上的獎狀學校還沒頒發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94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6" name="矩形 25"/>
          <p:cNvSpPr/>
          <p:nvPr/>
        </p:nvSpPr>
        <p:spPr>
          <a:xfrm>
            <a:off x="323404" y="828531"/>
            <a:ext cx="6534596" cy="604011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5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完整論文連結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2226" y="5386974"/>
            <a:ext cx="4758602" cy="253916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1200" dirty="0">
                <a:ln w="0"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https://ieeexplore.ieee.org/document/9868899/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02319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ICCCN22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論文撰寫 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E8C139-8FCE-4ADD-AB09-0056866EE848}"/>
              </a:ext>
            </a:extLst>
          </p:cNvPr>
          <p:cNvGrpSpPr/>
          <p:nvPr/>
        </p:nvGrpSpPr>
        <p:grpSpPr>
          <a:xfrm>
            <a:off x="527079" y="2310874"/>
            <a:ext cx="5982370" cy="3226325"/>
            <a:chOff x="510116" y="1104953"/>
            <a:chExt cx="5982370" cy="3241526"/>
          </a:xfrm>
        </p:grpSpPr>
        <p:sp>
          <p:nvSpPr>
            <p:cNvPr id="28" name="矩形 27"/>
            <p:cNvSpPr/>
            <p:nvPr/>
          </p:nvSpPr>
          <p:spPr>
            <a:xfrm>
              <a:off x="510116" y="1104953"/>
              <a:ext cx="5982370" cy="265457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dist"/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 powerful Bit-Flip Attack (BFA), based on Row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Hammer Attack (RHA), can precisely flip the most vulnerable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bits in the memory system (i.e., DRAM) to crash Convolutional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Neural Networks (CNNs) run on Internet-of-Things (IoT) devices.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However, it is very difficult to detect BFA since most devices are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usually with limited computation capability and unaware of the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security issue. Therefore, BFA becomes one of the most crucial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threats to IoT networks. To this end, we design a novel defense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system termed Resilient Dual-mode Defense System (RIDES) to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encourage IoT devices with social relationships (i.e., Social IoT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en-US" altLang="zh-TW" sz="1200" dirty="0" err="1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SIoT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)) to collaborate on BFA detection in an online manner.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Subsequently, a new online problem, Online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Computing Unit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Assignment Problem (OMAR), is formulated to optimize the total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inference rate for detecting BFA. To address OMAR’s challenges,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we present an online algorithm, Socially-aware Checker Assignment Algorithm (SCAN), to achieve the optimal competitive ratio.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Extensive experiment and simulation results manifest that RIDES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effectively detects BFA and SCAN increases the total inference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rate by 8%−515% and reduces the average overhead per image</a:t>
              </a:r>
              <a:r>
                <a:rPr lang="zh-TW" altLang="en-US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ln w="0"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by 31%−55%compared with other solutions.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90A4346-48E2-4CA4-8A9C-0DBD3D46A5F5}"/>
                </a:ext>
              </a:extLst>
            </p:cNvPr>
            <p:cNvSpPr/>
            <p:nvPr/>
          </p:nvSpPr>
          <p:spPr>
            <a:xfrm>
              <a:off x="510116" y="4000230"/>
              <a:ext cx="5982370" cy="34624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E0AA24-627D-411C-9B58-03D7A640D76A}"/>
              </a:ext>
            </a:extLst>
          </p:cNvPr>
          <p:cNvSpPr txBox="1"/>
          <p:nvPr/>
        </p:nvSpPr>
        <p:spPr>
          <a:xfrm>
            <a:off x="552226" y="783112"/>
            <a:ext cx="598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Socially-aware Collaborative Defense System</a:t>
            </a:r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against Bit-Flip Attack in Social Internet of Things</a:t>
            </a:r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and Its Online Assignment Optimization</a:t>
            </a:r>
          </a:p>
          <a:p>
            <a:pPr algn="ctr"/>
            <a:endParaRPr lang="zh-TW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D423F8-2228-4FB8-815B-E162BD5759A4}"/>
              </a:ext>
            </a:extLst>
          </p:cNvPr>
          <p:cNvSpPr/>
          <p:nvPr/>
        </p:nvSpPr>
        <p:spPr>
          <a:xfrm rot="16200000">
            <a:off x="3797021" y="3385196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144774-7A20-40B0-AA45-F419ADF2D3F1}"/>
              </a:ext>
            </a:extLst>
          </p:cNvPr>
          <p:cNvSpPr/>
          <p:nvPr/>
        </p:nvSpPr>
        <p:spPr>
          <a:xfrm>
            <a:off x="4998958" y="5965788"/>
            <a:ext cx="2411496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互聯科技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CA8767-BDFD-40CD-8BBE-D75E817335D9}"/>
              </a:ext>
            </a:extLst>
          </p:cNvPr>
          <p:cNvSpPr/>
          <p:nvPr/>
        </p:nvSpPr>
        <p:spPr>
          <a:xfrm>
            <a:off x="527079" y="6972259"/>
            <a:ext cx="5507364" cy="142032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為了增進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的觸擊率，使用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寫了一個自動點擊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系統。此系統會去讀取輸入，並且在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搜尋欄位輸入關鍵字以及地區，進而一筆一筆尋找目標商家，並且點擊電話以及導航，以此增加觸擊率。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除了點擊系統外，還有幫互聯科技設計一套完整的後台管理系統。但由於簽屬報密協議，因此並不贅述其中細項。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BD15C6-7AB9-4AB8-B126-4EE37A9D7D16}"/>
              </a:ext>
            </a:extLst>
          </p:cNvPr>
          <p:cNvSpPr/>
          <p:nvPr/>
        </p:nvSpPr>
        <p:spPr>
          <a:xfrm>
            <a:off x="527079" y="8910066"/>
            <a:ext cx="5109824" cy="86946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展示影片：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https://youtu.be/E25EU9Tgj3M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E7F20B-65A8-4409-819A-5CAE133D99A5}"/>
              </a:ext>
            </a:extLst>
          </p:cNvPr>
          <p:cNvSpPr/>
          <p:nvPr/>
        </p:nvSpPr>
        <p:spPr>
          <a:xfrm>
            <a:off x="1205278" y="5954640"/>
            <a:ext cx="4243112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Maps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點擊系統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[2]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F296F0-56FF-416D-BD94-65BE240EF697}"/>
              </a:ext>
            </a:extLst>
          </p:cNvPr>
          <p:cNvSpPr/>
          <p:nvPr/>
        </p:nvSpPr>
        <p:spPr>
          <a:xfrm>
            <a:off x="323404" y="6477075"/>
            <a:ext cx="5185856" cy="644022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123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B2505B-D01F-4DB0-8B3C-1C2C1F7D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66769"/>
              </p:ext>
            </p:extLst>
          </p:nvPr>
        </p:nvGraphicFramePr>
        <p:xfrm>
          <a:off x="704525" y="1216998"/>
          <a:ext cx="5915025" cy="446201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3836722">
                  <a:extLst>
                    <a:ext uri="{9D8B030D-6E8A-4147-A177-3AD203B41FA5}">
                      <a16:colId xmlns:a16="http://schemas.microsoft.com/office/drawing/2014/main" val="4264695104"/>
                    </a:ext>
                  </a:extLst>
                </a:gridCol>
                <a:gridCol w="2078303">
                  <a:extLst>
                    <a:ext uri="{9D8B030D-6E8A-4147-A177-3AD203B41FA5}">
                      <a16:colId xmlns:a16="http://schemas.microsoft.com/office/drawing/2014/main" val="619190871"/>
                    </a:ext>
                  </a:extLst>
                </a:gridCol>
              </a:tblGrid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Parameter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Value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983028189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Target Process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180nm process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2770201786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Max Reference Clock (MHz)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1111.11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2931191500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Min Reference Clock (MHz)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35.7143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516328816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Max Output Clock (MHz)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1739.13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199319280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Min Output Clock (MHz)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149.993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2429466107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Programmable Input and Feedback Divider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0~7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810146677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Lock-in time (#cycle)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30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476117691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Re-lock time (#cycle)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1584116262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Output Period Jitter (ps)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75.49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4241670222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Output Cycle-to-Cycle Jitter (</a:t>
                      </a:r>
                      <a:r>
                        <a:rPr lang="en-US" sz="1100" kern="0" dirty="0" err="1">
                          <a:effectLst/>
                        </a:rPr>
                        <a:t>ps</a:t>
                      </a:r>
                      <a:r>
                        <a:rPr lang="en-US" sz="1100" kern="0" dirty="0">
                          <a:effectLst/>
                        </a:rPr>
                        <a:t>)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89.46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1301366843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Output Phase Drift (ps)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>
                          <a:effectLst/>
                        </a:rPr>
                        <a:t>13624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796953874"/>
                  </a:ext>
                </a:extLst>
              </a:tr>
              <a:tr h="343232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Power Consumption (</a:t>
                      </a:r>
                      <a:r>
                        <a:rPr lang="en-US" sz="1100" kern="0" dirty="0" err="1">
                          <a:effectLst/>
                        </a:rPr>
                        <a:t>mW</a:t>
                      </a:r>
                      <a:r>
                        <a:rPr lang="en-US" sz="1100" kern="0" dirty="0">
                          <a:effectLst/>
                        </a:rPr>
                        <a:t>)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100" kern="0" dirty="0">
                          <a:effectLst/>
                        </a:rPr>
                        <a:t>14.7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11550" marR="111550" marT="51485" marB="51485" anchor="ctr"/>
                </a:tc>
                <a:extLst>
                  <a:ext uri="{0D108BD9-81ED-4DB2-BD59-A6C34878D82A}">
                    <a16:rowId xmlns:a16="http://schemas.microsoft.com/office/drawing/2014/main" val="3060456540"/>
                  </a:ext>
                </a:extLst>
              </a:tr>
            </a:tbl>
          </a:graphicData>
        </a:graphic>
      </p:graphicFrame>
      <p:sp>
        <p:nvSpPr>
          <p:cNvPr id="24" name="矩形 23"/>
          <p:cNvSpPr/>
          <p:nvPr/>
        </p:nvSpPr>
        <p:spPr>
          <a:xfrm rot="16200000">
            <a:off x="3788419" y="-2400920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5" name="矩形 24"/>
          <p:cNvSpPr/>
          <p:nvPr/>
        </p:nvSpPr>
        <p:spPr>
          <a:xfrm>
            <a:off x="4541752" y="180938"/>
            <a:ext cx="2411496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ADIC</a:t>
            </a:r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期末專題</a:t>
            </a:r>
          </a:p>
        </p:txBody>
      </p:sp>
      <p:sp>
        <p:nvSpPr>
          <p:cNvPr id="26" name="矩形 25"/>
          <p:cNvSpPr/>
          <p:nvPr/>
        </p:nvSpPr>
        <p:spPr>
          <a:xfrm>
            <a:off x="445814" y="687704"/>
            <a:ext cx="5185856" cy="10071988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AMS</a:t>
            </a:r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跑出來的波形圖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完整報告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6970" y="8537360"/>
            <a:ext cx="5109824" cy="931024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endParaRPr lang="en-US" altLang="zh-TW" sz="14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https://drive.google.com/file/d/1pPIgWxTNUGuXUlU4VmtzSydkpVkptgqh/view?usp=sharing</a:t>
            </a:r>
            <a:endParaRPr lang="en-US" altLang="zh-TW" sz="14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398173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ADPLL[3]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E82CA9-CB21-4CDE-AFBB-A4E96132A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122"/>
            <a:ext cx="6858000" cy="18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5" name="矩形 24"/>
          <p:cNvSpPr/>
          <p:nvPr/>
        </p:nvSpPr>
        <p:spPr>
          <a:xfrm>
            <a:off x="4501477" y="233606"/>
            <a:ext cx="2411496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計算機組織</a:t>
            </a:r>
          </a:p>
        </p:txBody>
      </p:sp>
      <p:sp>
        <p:nvSpPr>
          <p:cNvPr id="26" name="矩形 25"/>
          <p:cNvSpPr/>
          <p:nvPr/>
        </p:nvSpPr>
        <p:spPr>
          <a:xfrm>
            <a:off x="475468" y="715150"/>
            <a:ext cx="5185856" cy="5701561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0093" y="1052591"/>
            <a:ext cx="5507364" cy="1697324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以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MIPS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架構為基礎，用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去模擬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，程式裡面包含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0101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set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Fetch, Decoder, Execute…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等完整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MIPS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架構。其功能為，輸入一個整數，並且輸出兩個相鄰質數。燒入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NEXYS4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後，以指撥開關當作輸入，七段顯示器為兩相鄰質數。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完整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放在 </a:t>
            </a:r>
            <a:r>
              <a:rPr lang="en-US" altLang="zh-TW" sz="1200" dirty="0" err="1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: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https://github.com/U08410006/CO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398173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B99D1F-D048-428E-9B60-FAB90EC417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1355" y="2837803"/>
            <a:ext cx="3595289" cy="26735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1BB543-153F-4C1B-BD18-EEF67AC6045F}"/>
              </a:ext>
            </a:extLst>
          </p:cNvPr>
          <p:cNvSpPr/>
          <p:nvPr/>
        </p:nvSpPr>
        <p:spPr>
          <a:xfrm rot="16200000">
            <a:off x="3788419" y="310093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6F7D1A-42CB-45C8-8968-DFA751023720}"/>
              </a:ext>
            </a:extLst>
          </p:cNvPr>
          <p:cNvSpPr/>
          <p:nvPr/>
        </p:nvSpPr>
        <p:spPr>
          <a:xfrm>
            <a:off x="4183380" y="5734194"/>
            <a:ext cx="2720991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大數據與資料分析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240FA-DCF2-4FD2-BF90-70AEE2F60B89}"/>
              </a:ext>
            </a:extLst>
          </p:cNvPr>
          <p:cNvSpPr/>
          <p:nvPr/>
        </p:nvSpPr>
        <p:spPr>
          <a:xfrm>
            <a:off x="1391013" y="5681526"/>
            <a:ext cx="398173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股價漲跌預測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E5EDDB-C7C0-4EC5-B343-060639CB2370}"/>
              </a:ext>
            </a:extLst>
          </p:cNvPr>
          <p:cNvSpPr/>
          <p:nvPr/>
        </p:nvSpPr>
        <p:spPr>
          <a:xfrm>
            <a:off x="475468" y="6192813"/>
            <a:ext cx="5185856" cy="5209118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err="1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完整報告</a:t>
            </a:r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B7B1BC-01D4-4FDF-9DC1-53729CDCE722}"/>
              </a:ext>
            </a:extLst>
          </p:cNvPr>
          <p:cNvSpPr/>
          <p:nvPr/>
        </p:nvSpPr>
        <p:spPr>
          <a:xfrm>
            <a:off x="780093" y="6600690"/>
            <a:ext cx="5507364" cy="86632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先藉由爬蟲去抓取股票資料，進行簡單的數據前處理後，執行各種類型的機器學習，來預判股價之漲跌，最後在寫回測系統，來驗證機器學習判別股價漲跌的能力。最後成效最好的為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MLP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，準確率為八成至九成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823058-C8A5-468B-929E-83DFEE1436BD}"/>
              </a:ext>
            </a:extLst>
          </p:cNvPr>
          <p:cNvSpPr/>
          <p:nvPr/>
        </p:nvSpPr>
        <p:spPr>
          <a:xfrm>
            <a:off x="780093" y="8012560"/>
            <a:ext cx="5507364" cy="58932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https://github.com/Amanda70106/stock-price-prediction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24C4E8-9FBC-40DB-BE90-E50FEAF36F0C}"/>
              </a:ext>
            </a:extLst>
          </p:cNvPr>
          <p:cNvSpPr/>
          <p:nvPr/>
        </p:nvSpPr>
        <p:spPr>
          <a:xfrm>
            <a:off x="780093" y="8849372"/>
            <a:ext cx="5744532" cy="87164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https://docs.google.com/document/d/1vY0aevmN22kQlAM63taV96ZIbkiPDYPE/edit?usp=sharing&amp;ouid=111294208480659798464&amp;rtpof=true&amp;sd=true</a:t>
            </a:r>
            <a:endParaRPr lang="en-US" altLang="zh-TW" sz="12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2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52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5" name="矩形 24"/>
          <p:cNvSpPr/>
          <p:nvPr/>
        </p:nvSpPr>
        <p:spPr>
          <a:xfrm>
            <a:off x="4962862" y="180938"/>
            <a:ext cx="2411496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軟體工程</a:t>
            </a:r>
          </a:p>
        </p:txBody>
      </p:sp>
      <p:sp>
        <p:nvSpPr>
          <p:cNvPr id="26" name="矩形 25"/>
          <p:cNvSpPr/>
          <p:nvPr/>
        </p:nvSpPr>
        <p:spPr>
          <a:xfrm>
            <a:off x="445814" y="687704"/>
            <a:ext cx="5185856" cy="8686993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總體設計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</a:p>
          <a:p>
            <a:r>
              <a:rPr lang="en-US" altLang="zh-TW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endParaRPr lang="zh-TW" altLang="en-US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5169" y="1002618"/>
            <a:ext cx="5507364" cy="1143326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設計一個聊天機器人，幫助台灣印度雙方人才進行職場的媒合。最後教授有推薦我們跟廠商合作，直接在原網站上架我們設計的聊天機器人。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影片：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https://youtu.be/1n_Zc4X5fgI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398173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台印人才聊天機器人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[6]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0AA3B3-2297-423D-B527-D9855D0E09CE}"/>
              </a:ext>
            </a:extLst>
          </p:cNvPr>
          <p:cNvSpPr/>
          <p:nvPr/>
        </p:nvSpPr>
        <p:spPr>
          <a:xfrm>
            <a:off x="745169" y="2538324"/>
            <a:ext cx="6581542" cy="557530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Requirements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後台資料庫設計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1.1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儲存使用者過去對話紀錄用於優化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版面設計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結合問答式與智能回覆的聊天機器人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3.1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預設使用者提問與解答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3.2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準確地回答使用者的任意提問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3.3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取得關鍵字並對資料庫進行搜尋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即時回覆功能設計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使用者回報功能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Non-Functional Requirement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用戶的資訊安全 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登入狀態保持對話紀錄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2.1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存使用者對話紀錄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(key-value)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資料精確度：資料型別以英文為主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(ASCII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支援者為限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系統效能需求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5.1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時間特性：達到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秒內回覆的處理時間</a:t>
            </a:r>
          </a:p>
          <a:p>
            <a:pPr>
              <a:lnSpc>
                <a:spcPct val="150000"/>
              </a:lnSpc>
            </a:pP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系統適應性</a:t>
            </a:r>
          </a:p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6.1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   使用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實現程式的可移植性</a:t>
            </a:r>
          </a:p>
        </p:txBody>
      </p:sp>
      <p:pic>
        <p:nvPicPr>
          <p:cNvPr id="11" name="圖片 10" descr="https://lh5.googleusercontent.com/Pw1noFLhieaeEP5X9G5lEPhobAT-Ir6xd3PVbL1024zPofJTyhA8OFX8fbuHy6EcAtfIp6kZj6FvfSX0oLr8hzo-e4LtjQbmZ_RV8XkFn8a8Yrq1-G-IfqUgeZcYoyPmVRF5aPdIU1Qg">
            <a:extLst>
              <a:ext uri="{FF2B5EF4-FFF2-40B4-BE49-F238E27FC236}">
                <a16:creationId xmlns:a16="http://schemas.microsoft.com/office/drawing/2014/main" id="{7CCDBD49-30FF-40E2-B066-78388A8F37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91" y="8113633"/>
            <a:ext cx="5109824" cy="1754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63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6" name="矩形 25"/>
          <p:cNvSpPr/>
          <p:nvPr/>
        </p:nvSpPr>
        <p:spPr>
          <a:xfrm>
            <a:off x="445814" y="687704"/>
            <a:ext cx="5185856" cy="533222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展示影片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5318" y="1190987"/>
            <a:ext cx="5507364" cy="58932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使用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去擷取圖片，並找到所有元素的定位。使用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DFS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去尋找點擊順序後，使用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的點擊功能完成遊戲。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425486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 err="1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WePlay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連連看輔助程式</a:t>
            </a:r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[7]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6F3D21-9870-44EB-A10C-3DA0618A01FB}"/>
              </a:ext>
            </a:extLst>
          </p:cNvPr>
          <p:cNvSpPr/>
          <p:nvPr/>
        </p:nvSpPr>
        <p:spPr>
          <a:xfrm>
            <a:off x="675318" y="2435300"/>
            <a:ext cx="5109824" cy="623248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https://youtu.be/mWt7UbQhJQQ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15757D-1BCC-45C2-B565-297DC573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" y="3275383"/>
            <a:ext cx="6858000" cy="55976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07190D-A8D2-41B8-8DCF-7D0490F2BA08}"/>
              </a:ext>
            </a:extLst>
          </p:cNvPr>
          <p:cNvSpPr/>
          <p:nvPr/>
        </p:nvSpPr>
        <p:spPr>
          <a:xfrm>
            <a:off x="14540" y="7213934"/>
            <a:ext cx="1034716" cy="1025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48F53A-7EDF-4266-800D-700D62D7359A}"/>
              </a:ext>
            </a:extLst>
          </p:cNvPr>
          <p:cNvSpPr/>
          <p:nvPr/>
        </p:nvSpPr>
        <p:spPr>
          <a:xfrm>
            <a:off x="124306" y="9021639"/>
            <a:ext cx="5507364" cy="312330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*標示區域為連連看的元素定位</a:t>
            </a:r>
            <a:endParaRPr lang="en-US" altLang="zh-TW" sz="1200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85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25" name="矩形 24"/>
          <p:cNvSpPr/>
          <p:nvPr/>
        </p:nvSpPr>
        <p:spPr>
          <a:xfrm>
            <a:off x="4734262" y="180938"/>
            <a:ext cx="2411496" cy="438582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DIC</a:t>
            </a:r>
            <a:r>
              <a:rPr lang="zh-TW" altLang="en-US" sz="24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期末專題</a:t>
            </a:r>
          </a:p>
        </p:txBody>
      </p:sp>
      <p:sp>
        <p:nvSpPr>
          <p:cNvPr id="26" name="矩形 25"/>
          <p:cNvSpPr/>
          <p:nvPr/>
        </p:nvSpPr>
        <p:spPr>
          <a:xfrm>
            <a:off x="445814" y="687704"/>
            <a:ext cx="5185856" cy="6101670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0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  <a:endParaRPr lang="en-US" altLang="zh-TW" sz="20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3981738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TW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64bit </a:t>
            </a:r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浮點數乘法器</a:t>
            </a:r>
            <a:r>
              <a:rPr lang="en-US" altLang="zh-TW" sz="2800" b="1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[8]</a:t>
            </a:r>
            <a:endParaRPr lang="zh-TW" altLang="en-US" sz="2800" b="1" dirty="0">
              <a:ln w="0"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987D11-F597-460B-9C03-E3B84D752C30}"/>
              </a:ext>
            </a:extLst>
          </p:cNvPr>
          <p:cNvSpPr/>
          <p:nvPr/>
        </p:nvSpPr>
        <p:spPr>
          <a:xfrm>
            <a:off x="675318" y="1040574"/>
            <a:ext cx="5942050" cy="871649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此專題為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位元小數相乘的數位積體電路設計。小數表示方法為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IEEE754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。完整報告 </a:t>
            </a:r>
            <a:r>
              <a:rPr lang="en-US" altLang="zh-TW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u="sng" dirty="0">
                <a:hlinkClick r:id="rId2"/>
              </a:rPr>
              <a:t>https://drive.google.com/file/d/1-ehxxDdrl9Km-UHHjV6GjMP8Lb0ifvED/view?usp=sharing</a:t>
            </a:r>
            <a:endParaRPr lang="zh-TW" altLang="zh-TW" sz="1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7AE0E44-C1F6-4E2A-878D-E0C353A896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1" y="2265093"/>
            <a:ext cx="5266690" cy="265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2EA8DD-162C-4112-8F3E-0EA44D88DC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0" y="5339491"/>
            <a:ext cx="3693795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BBD7C08-152E-4E96-AE98-03CC49AB614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88" y="5016561"/>
            <a:ext cx="2752725" cy="29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15F798-DB63-4A9B-BED4-63513649E3F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3" t="38014" r="23442" b="31125"/>
          <a:stretch/>
        </p:blipFill>
        <p:spPr bwMode="auto">
          <a:xfrm>
            <a:off x="246848" y="7558505"/>
            <a:ext cx="3013710" cy="20250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BF1875-561D-4AFA-AD59-A91604D5BD97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1" t="21832" r="3780" b="31564"/>
          <a:stretch/>
        </p:blipFill>
        <p:spPr bwMode="auto">
          <a:xfrm>
            <a:off x="4541752" y="8037222"/>
            <a:ext cx="1924935" cy="1601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5F43F35-59CF-40FF-9DE1-D9B196DCA807}"/>
              </a:ext>
            </a:extLst>
          </p:cNvPr>
          <p:cNvSpPr txBox="1"/>
          <p:nvPr/>
        </p:nvSpPr>
        <p:spPr>
          <a:xfrm>
            <a:off x="123570" y="33233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電路架構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341B01-CCB0-470E-BD37-F296E4EB71D2}"/>
              </a:ext>
            </a:extLst>
          </p:cNvPr>
          <p:cNvSpPr txBox="1"/>
          <p:nvPr/>
        </p:nvSpPr>
        <p:spPr>
          <a:xfrm>
            <a:off x="909321" y="4943912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dirty="0"/>
              <a:t>Synthesis constraint</a:t>
            </a:r>
            <a:endParaRPr lang="zh-TW" altLang="zh-TW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DE087CE-F419-48C0-8034-2A36C8E387AF}"/>
              </a:ext>
            </a:extLst>
          </p:cNvPr>
          <p:cNvSpPr txBox="1"/>
          <p:nvPr/>
        </p:nvSpPr>
        <p:spPr>
          <a:xfrm>
            <a:off x="5186128" y="460624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dirty="0"/>
              <a:t>APR</a:t>
            </a:r>
            <a:endParaRPr lang="zh-TW" altLang="zh-TW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D76DEE-A5B8-4FD6-843D-FAE6D87F0046}"/>
              </a:ext>
            </a:extLst>
          </p:cNvPr>
          <p:cNvSpPr txBox="1"/>
          <p:nvPr/>
        </p:nvSpPr>
        <p:spPr>
          <a:xfrm>
            <a:off x="3381882" y="8653132"/>
            <a:ext cx="115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/>
              <a:t>LVS&amp;DRC</a:t>
            </a:r>
            <a:endParaRPr lang="zh-TW" altLang="zh-TW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651158-2DB2-4373-B217-79496CBAD032}"/>
              </a:ext>
            </a:extLst>
          </p:cNvPr>
          <p:cNvSpPr/>
          <p:nvPr/>
        </p:nvSpPr>
        <p:spPr>
          <a:xfrm>
            <a:off x="5167209" y="8444575"/>
            <a:ext cx="928922" cy="107950"/>
          </a:xfrm>
          <a:prstGeom prst="rect">
            <a:avLst/>
          </a:prstGeom>
          <a:solidFill>
            <a:srgbClr val="FFFFE0"/>
          </a:solidFill>
          <a:ln>
            <a:solidFill>
              <a:srgbClr val="FFF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91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4C4091B-A856-438D-BEAF-CE2CCA672A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" y="0"/>
            <a:ext cx="6826141" cy="9906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425486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成績單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6603D-1376-4FD8-90EA-FAF750338421}"/>
              </a:ext>
            </a:extLst>
          </p:cNvPr>
          <p:cNvSpPr/>
          <p:nvPr/>
        </p:nvSpPr>
        <p:spPr>
          <a:xfrm>
            <a:off x="276221" y="3268424"/>
            <a:ext cx="2558419" cy="17780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1A35BD-2E54-4BA8-A682-344FF2A1CF38}"/>
              </a:ext>
            </a:extLst>
          </p:cNvPr>
          <p:cNvSpPr/>
          <p:nvPr/>
        </p:nvSpPr>
        <p:spPr>
          <a:xfrm>
            <a:off x="276221" y="7757160"/>
            <a:ext cx="3067051" cy="755637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CC201D-0716-403E-9CC9-9E0D0366FABC}"/>
              </a:ext>
            </a:extLst>
          </p:cNvPr>
          <p:cNvSpPr/>
          <p:nvPr/>
        </p:nvSpPr>
        <p:spPr>
          <a:xfrm>
            <a:off x="3343275" y="5052060"/>
            <a:ext cx="2562225" cy="31369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20A579-8E14-45AB-BE86-2652945F4A8F}"/>
              </a:ext>
            </a:extLst>
          </p:cNvPr>
          <p:cNvSpPr/>
          <p:nvPr/>
        </p:nvSpPr>
        <p:spPr>
          <a:xfrm>
            <a:off x="276221" y="3446224"/>
            <a:ext cx="3067051" cy="17780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6AC580-B6C4-48DD-84C3-63BCFAE8C5B7}"/>
              </a:ext>
            </a:extLst>
          </p:cNvPr>
          <p:cNvSpPr/>
          <p:nvPr/>
        </p:nvSpPr>
        <p:spPr>
          <a:xfrm>
            <a:off x="3343275" y="6200775"/>
            <a:ext cx="3052763" cy="36068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B45BCA-E698-431F-8FFC-55C6EF9E26B9}"/>
              </a:ext>
            </a:extLst>
          </p:cNvPr>
          <p:cNvSpPr/>
          <p:nvPr/>
        </p:nvSpPr>
        <p:spPr>
          <a:xfrm>
            <a:off x="285108" y="9243036"/>
            <a:ext cx="3143891" cy="17780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5382EA-DC32-4214-A9AB-D786F8ACFBB4}"/>
              </a:ext>
            </a:extLst>
          </p:cNvPr>
          <p:cNvSpPr/>
          <p:nvPr/>
        </p:nvSpPr>
        <p:spPr>
          <a:xfrm>
            <a:off x="276221" y="7317093"/>
            <a:ext cx="3143891" cy="17780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3B84A2-E880-4ED5-84AA-E981BA06C438}"/>
              </a:ext>
            </a:extLst>
          </p:cNvPr>
          <p:cNvSpPr/>
          <p:nvPr/>
        </p:nvSpPr>
        <p:spPr>
          <a:xfrm>
            <a:off x="276220" y="4024062"/>
            <a:ext cx="3067051" cy="177800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38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159872-8178-4195-BBAF-4B2F67E07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841902"/>
            <a:ext cx="6132176" cy="906409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 rot="16200000">
            <a:off x="3797021" y="-2399654"/>
            <a:ext cx="477838" cy="56613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C2C2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3EF001E-2285-46AD-8747-F4397C92E6B5}"/>
              </a:ext>
            </a:extLst>
          </p:cNvPr>
          <p:cNvSpPr/>
          <p:nvPr/>
        </p:nvSpPr>
        <p:spPr>
          <a:xfrm>
            <a:off x="1391013" y="174311"/>
            <a:ext cx="4425486" cy="500137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800" b="1" dirty="0">
                <a:ln w="0"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</a:p>
        </p:txBody>
      </p:sp>
    </p:spTree>
    <p:extLst>
      <p:ext uri="{BB962C8B-B14F-4D97-AF65-F5344CB8AC3E}">
        <p14:creationId xmlns:p14="http://schemas.microsoft.com/office/powerpoint/2010/main" val="4210853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15580</TotalTime>
  <Words>1495</Words>
  <Application>Microsoft Office PowerPoint</Application>
  <PresentationFormat>A4 紙張 (210x297 公釐)</PresentationFormat>
  <Paragraphs>333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佳偉 洪</dc:creator>
  <cp:lastModifiedBy>Wendy</cp:lastModifiedBy>
  <cp:revision>176</cp:revision>
  <dcterms:created xsi:type="dcterms:W3CDTF">2019-09-22T13:20:35Z</dcterms:created>
  <dcterms:modified xsi:type="dcterms:W3CDTF">2022-10-08T05:42:09Z</dcterms:modified>
</cp:coreProperties>
</file>